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13"/>
  </p:notesMasterIdLst>
  <p:sldIdLst>
    <p:sldId id="256" r:id="rId5"/>
    <p:sldId id="258" r:id="rId6"/>
    <p:sldId id="259" r:id="rId7"/>
    <p:sldId id="260" r:id="rId8"/>
    <p:sldId id="261" r:id="rId9"/>
    <p:sldId id="264" r:id="rId10"/>
    <p:sldId id="266" r:id="rId11"/>
    <p:sldId id="265" r:id="rId12"/>
  </p:sldIdLst>
  <p:sldSz cx="12192000" cy="6858000"/>
  <p:notesSz cx="6858000" cy="12192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  <p:embeddedFont>
      <p:font typeface="Roboto Light" panose="02000000000000000000" pitchFamily="2" charset="0"/>
      <p:regular r:id="rId22"/>
      <p: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 varScale="1">
        <p:scale>
          <a:sx n="79" d="100"/>
          <a:sy n="79" d="100"/>
        </p:scale>
        <p:origin x="91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1527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 l="9583" r="9583"/>
          <a:stretch/>
        </p:blipFill>
        <p:spPr>
          <a:xfrm>
            <a:off x="0" y="0"/>
            <a:ext cx="3694776" cy="6856286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3694776" y="2088950"/>
            <a:ext cx="8494176" cy="10756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703"/>
              </a:lnSpc>
              <a:spcAft>
                <a:spcPts val="600"/>
              </a:spcAft>
              <a:buNone/>
            </a:pPr>
            <a:r>
              <a:rPr lang="en-US" sz="470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Интерфейс учета книг</a:t>
            </a:r>
            <a:br>
              <a:rPr lang="en-US" sz="470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</a:br>
            <a:r>
              <a:rPr lang="en-US" sz="470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для  библиотеки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3742389" y="3506868"/>
            <a:ext cx="8446563" cy="12084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591"/>
              </a:lnSpc>
              <a:spcAft>
                <a:spcPts val="60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Выполнили: </a:t>
            </a:r>
          </a:p>
          <a:p>
            <a:pPr algn="ctr">
              <a:lnSpc>
                <a:spcPts val="2591"/>
              </a:lnSpc>
              <a:spcAft>
                <a:spcPts val="60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Мазнин Андрей</a:t>
            </a:r>
          </a:p>
          <a:p>
            <a:pPr algn="ctr">
              <a:lnSpc>
                <a:spcPts val="2591"/>
              </a:lnSpc>
              <a:spcAft>
                <a:spcPts val="60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Семиклит Екатерина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428964"/>
            <a:ext cx="11998500" cy="3856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32"/>
              </a:lnSpc>
              <a:spcAft>
                <a:spcPts val="600"/>
              </a:spcAft>
              <a:buNone/>
            </a:pPr>
            <a:r>
              <a:rPr lang="en-US" sz="380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Идея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5226" y="1061326"/>
            <a:ext cx="11998500" cy="9109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687"/>
              </a:lnSpc>
              <a:spcAft>
                <a:spcPts val="600"/>
              </a:spcAft>
              <a:buNone/>
            </a:pPr>
            <a:r>
              <a:rPr lang="en-US" sz="21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 настоящий момент абсолютное большинство библиотек в принципе не обладают</a:t>
            </a:r>
            <a:br>
              <a:rPr lang="en-US" sz="21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1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электронной системой учета книг и читателей. </a:t>
            </a:r>
          </a:p>
          <a:p>
            <a:pPr algn="ctr">
              <a:lnSpc>
                <a:spcPts val="2687"/>
              </a:lnSpc>
              <a:spcAft>
                <a:spcPts val="600"/>
              </a:spcAft>
              <a:buNone/>
            </a:pPr>
            <a:r>
              <a:rPr lang="en-US" sz="21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“Бумажный” метод учета несовершенен, так как: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237815" y="3139265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5" name="Object 4"/>
          <p:cNvSpPr/>
          <p:nvPr/>
        </p:nvSpPr>
        <p:spPr>
          <a:xfrm>
            <a:off x="2513971" y="3064468"/>
            <a:ext cx="7818070" cy="5677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559"/>
              </a:lnSpc>
              <a:spcAft>
                <a:spcPts val="600"/>
              </a:spcAft>
              <a:buNone/>
            </a:pPr>
            <a:r>
              <a:rPr lang="en-US" sz="23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Высока вероятность утери или непроизвольного</a:t>
            </a:r>
            <a:br>
              <a:rPr lang="en-US" sz="23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3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списания книг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37815" y="4139140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7" name="Object 6"/>
          <p:cNvSpPr/>
          <p:nvPr/>
        </p:nvSpPr>
        <p:spPr>
          <a:xfrm>
            <a:off x="2513971" y="4068658"/>
            <a:ext cx="7818070" cy="5677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559"/>
              </a:lnSpc>
              <a:spcAft>
                <a:spcPts val="600"/>
              </a:spcAft>
              <a:buNone/>
            </a:pPr>
            <a:r>
              <a:rPr lang="en-US" sz="23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Списки книг и читателей, представленные в одних</a:t>
            </a:r>
            <a:br>
              <a:rPr lang="en-US" sz="23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3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больших журналах, неудобны в прочтении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237815" y="5148538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9" name="Object 8"/>
          <p:cNvSpPr/>
          <p:nvPr/>
        </p:nvSpPr>
        <p:spPr>
          <a:xfrm>
            <a:off x="2513971" y="5072848"/>
            <a:ext cx="7818070" cy="5677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559"/>
              </a:lnSpc>
              <a:spcAft>
                <a:spcPts val="600"/>
              </a:spcAft>
              <a:buNone/>
            </a:pPr>
            <a:r>
              <a:rPr lang="en-US" sz="23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Нет возможности быстрого нахождения книги или</a:t>
            </a:r>
            <a:br>
              <a:rPr lang="en-US" sz="23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3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читателя по пользовательскому критерию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428964"/>
            <a:ext cx="11998500" cy="3856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32"/>
              </a:lnSpc>
              <a:spcAft>
                <a:spcPts val="600"/>
              </a:spcAft>
              <a:buNone/>
            </a:pPr>
            <a:r>
              <a:rPr lang="en-US" sz="380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Что было реализовано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87972" y="2511067"/>
            <a:ext cx="1428393" cy="1428393"/>
          </a:xfrm>
          <a:prstGeom prst="rect">
            <a:avLst/>
          </a:prstGeom>
          <a:solidFill>
            <a:srgbClr val="00A0B0"/>
          </a:solidFill>
        </p:spPr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070" y="2868165"/>
            <a:ext cx="714196" cy="714196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95226" y="4044804"/>
            <a:ext cx="3213884" cy="7199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48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Удобная и быстрая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система поиска книг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 читателей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3916177" y="2511067"/>
            <a:ext cx="1428393" cy="1428393"/>
          </a:xfrm>
          <a:prstGeom prst="rect">
            <a:avLst/>
          </a:prstGeom>
          <a:solidFill>
            <a:srgbClr val="00A0B0"/>
          </a:solidFill>
        </p:spPr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275" y="2868170"/>
            <a:ext cx="714196" cy="714187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3023431" y="4044804"/>
            <a:ext cx="3213884" cy="12398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48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Интерфейс занесения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новых читателей и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книг вручную и с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помощью готовой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базы данных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6844382" y="2511067"/>
            <a:ext cx="1428393" cy="1428393"/>
          </a:xfrm>
          <a:prstGeom prst="rect">
            <a:avLst/>
          </a:prstGeom>
          <a:solidFill>
            <a:srgbClr val="00A0B0"/>
          </a:solidFill>
        </p:spPr>
      </p:sp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1480" y="2954267"/>
            <a:ext cx="714196" cy="541993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5951637" y="4044804"/>
            <a:ext cx="3213884" cy="45994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48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Интерфейс выдачи и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сдачи книг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9772587" y="2511067"/>
            <a:ext cx="1428393" cy="1428393"/>
          </a:xfrm>
          <a:prstGeom prst="rect">
            <a:avLst/>
          </a:prstGeom>
          <a:solidFill>
            <a:srgbClr val="00A0B0"/>
          </a:solidFill>
        </p:spPr>
      </p:sp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3334" y="2868165"/>
            <a:ext cx="686900" cy="714196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8879842" y="4044804"/>
            <a:ext cx="3213884" cy="97987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48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Система уникальных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 для каждого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экземпляра книги и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каждого читателя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95226" y="428964"/>
            <a:ext cx="11998500" cy="3856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32"/>
              </a:lnSpc>
              <a:spcAft>
                <a:spcPts val="600"/>
              </a:spcAft>
              <a:buNone/>
            </a:pPr>
            <a:r>
              <a:rPr lang="en-US" sz="380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Начальный экран программы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5332667" y="3332485"/>
            <a:ext cx="6761059" cy="6576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6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Начальный экран открывает доступ ко</a:t>
            </a:r>
            <a:b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всем функциям программы</a:t>
            </a:r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D2775D2-8FBA-4589-92C2-9498EF254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83" y="1225299"/>
            <a:ext cx="4776659" cy="48787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428964"/>
            <a:ext cx="11998500" cy="3856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32"/>
              </a:lnSpc>
              <a:spcAft>
                <a:spcPts val="600"/>
              </a:spcAft>
              <a:buNone/>
            </a:pPr>
            <a:r>
              <a:rPr lang="en-US" sz="380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Интерфейс поиска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5226" y="1062442"/>
            <a:ext cx="11998500" cy="20711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399"/>
              </a:lnSpc>
              <a:spcAft>
                <a:spcPts val="600"/>
              </a:spcAft>
              <a:buNone/>
            </a:pPr>
            <a:r>
              <a:rPr lang="en-US" sz="19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Поиск реализован sql-запросами, формирующимися на основе входных данных поиска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95226" y="5399920"/>
            <a:ext cx="6284928" cy="97987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48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 поиске по книгам можно указывать критерии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поиска(id книги, название, автора, жанр).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Доступна функция отображения всех книг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библиотеки сразу.</a:t>
            </a:r>
            <a:endParaRPr lang="en-US" dirty="0"/>
          </a:p>
        </p:txBody>
      </p:sp>
      <p:sp>
        <p:nvSpPr>
          <p:cNvPr id="19" name="Object 5">
            <a:extLst>
              <a:ext uri="{FF2B5EF4-FFF2-40B4-BE49-F238E27FC236}">
                <a16:creationId xmlns:a16="http://schemas.microsoft.com/office/drawing/2014/main" id="{1935A48A-DBD1-4FFE-B36D-336F2600F154}"/>
              </a:ext>
            </a:extLst>
          </p:cNvPr>
          <p:cNvSpPr/>
          <p:nvPr/>
        </p:nvSpPr>
        <p:spPr>
          <a:xfrm>
            <a:off x="5889680" y="5781400"/>
            <a:ext cx="6284928" cy="97987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48"/>
              </a:lnSpc>
              <a:spcAft>
                <a:spcPts val="600"/>
              </a:spcAft>
              <a:buNone/>
            </a:pPr>
            <a:r>
              <a:rPr lang="ru-RU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Поиск читателя происходит по его ФИО</a:t>
            </a: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2F57755-1421-45B0-B730-455DDAD6D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057" y="1447514"/>
            <a:ext cx="4485734" cy="394643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C64FE5-4A28-4894-BCC6-15D591F71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312" y="1517371"/>
            <a:ext cx="4411744" cy="38945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428964"/>
            <a:ext cx="11998500" cy="3856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32"/>
              </a:lnSpc>
              <a:spcAft>
                <a:spcPts val="600"/>
              </a:spcAft>
              <a:buNone/>
            </a:pPr>
            <a:r>
              <a:rPr lang="en-US" sz="380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Занесение книг и читателей в базу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95226" y="4876176"/>
            <a:ext cx="4380405" cy="12398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48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Каждое введенное значение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проверяется на корректность, в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случае введения ошибочного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значения выводится сообщение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об ошибке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3904274" y="4876176"/>
            <a:ext cx="4380405" cy="149981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48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Каждому экземпляру новой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книги и каждому новому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читателю выдается уникальный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id, в данном случае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производится хэширование по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алгоритму md5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8094226" y="1580755"/>
            <a:ext cx="3618595" cy="3142464"/>
          </a:xfrm>
          <a:prstGeom prst="rect">
            <a:avLst/>
          </a:prstGeom>
          <a:solidFill>
            <a:srgbClr val="00A0B0"/>
          </a:solidFill>
        </p:spPr>
      </p:sp>
      <p:sp>
        <p:nvSpPr>
          <p:cNvPr id="11" name="Object 10"/>
          <p:cNvSpPr/>
          <p:nvPr/>
        </p:nvSpPr>
        <p:spPr>
          <a:xfrm>
            <a:off x="7713321" y="4876176"/>
            <a:ext cx="4380405" cy="97987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48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Возможно добавление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большого кол-ва книг путем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указания пути к базе данных с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ними</a:t>
            </a:r>
            <a:endParaRPr lang="en-US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39B4917-D1DB-48CA-BC71-76303FCFB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386" y="1557174"/>
            <a:ext cx="3386179" cy="322967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17B3D25-DD2E-44BB-8777-D219C7C85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16" y="1557174"/>
            <a:ext cx="3496109" cy="315586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3729696-622C-469B-BDB1-1FB3C93C4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4000" y="1493544"/>
            <a:ext cx="3688821" cy="32296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428964"/>
            <a:ext cx="11998500" cy="3856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32"/>
              </a:lnSpc>
              <a:spcAft>
                <a:spcPts val="600"/>
              </a:spcAft>
              <a:buNone/>
            </a:pPr>
            <a:r>
              <a:rPr lang="en-US" sz="380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Основные классы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52262" y="2270587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4" name="Object 3"/>
          <p:cNvSpPr/>
          <p:nvPr/>
        </p:nvSpPr>
        <p:spPr>
          <a:xfrm>
            <a:off x="1228418" y="2173493"/>
            <a:ext cx="5056511" cy="2785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6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Librarian - стартовый экран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952262" y="2975260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6" name="Object 5"/>
          <p:cNvSpPr/>
          <p:nvPr/>
        </p:nvSpPr>
        <p:spPr>
          <a:xfrm>
            <a:off x="1228418" y="2886574"/>
            <a:ext cx="5056511" cy="6576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6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ClientSearch - окно поиска</a:t>
            </a:r>
            <a:b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читателей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952262" y="4070362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8" name="Object 7"/>
          <p:cNvSpPr/>
          <p:nvPr/>
        </p:nvSpPr>
        <p:spPr>
          <a:xfrm>
            <a:off x="1228418" y="3978773"/>
            <a:ext cx="5056511" cy="6576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6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BookSearch - окно поиска</a:t>
            </a:r>
            <a:b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книг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952262" y="5165463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10" name="Object 9"/>
          <p:cNvSpPr/>
          <p:nvPr/>
        </p:nvSpPr>
        <p:spPr>
          <a:xfrm>
            <a:off x="1228418" y="5070973"/>
            <a:ext cx="5056511" cy="6576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6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NewClient - окно добавления</a:t>
            </a:r>
            <a:b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читателя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6284928" y="2270587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12" name="Object 11"/>
          <p:cNvSpPr/>
          <p:nvPr/>
        </p:nvSpPr>
        <p:spPr>
          <a:xfrm>
            <a:off x="6561084" y="2173493"/>
            <a:ext cx="5056511" cy="6576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6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NewBook - окно добавления</a:t>
            </a:r>
            <a:b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книг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6284928" y="3356165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14" name="Object 13"/>
          <p:cNvSpPr/>
          <p:nvPr/>
        </p:nvSpPr>
        <p:spPr>
          <a:xfrm>
            <a:off x="6561084" y="3265693"/>
            <a:ext cx="5056511" cy="2785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6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GiveBook - окно выдачи книг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6284928" y="4070362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16" name="Object 15"/>
          <p:cNvSpPr/>
          <p:nvPr/>
        </p:nvSpPr>
        <p:spPr>
          <a:xfrm>
            <a:off x="6561084" y="3978773"/>
            <a:ext cx="5056511" cy="6576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6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ReturnBook - окно возврата</a:t>
            </a:r>
            <a:b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книг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73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428964"/>
            <a:ext cx="11998500" cy="3856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32"/>
              </a:lnSpc>
              <a:spcAft>
                <a:spcPts val="600"/>
              </a:spcAft>
              <a:buNone/>
            </a:pPr>
            <a:r>
              <a:rPr lang="en-US" sz="380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Необходимые для запуска библиотеки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52262" y="3289507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4" name="Object 3"/>
          <p:cNvSpPr/>
          <p:nvPr/>
        </p:nvSpPr>
        <p:spPr>
          <a:xfrm>
            <a:off x="1228418" y="3198901"/>
            <a:ext cx="5056511" cy="2785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6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hashlib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952262" y="4003703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6" name="Object 5"/>
          <p:cNvSpPr/>
          <p:nvPr/>
        </p:nvSpPr>
        <p:spPr>
          <a:xfrm>
            <a:off x="1228418" y="3911981"/>
            <a:ext cx="5056511" cy="2785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6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PyQT5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6284928" y="3289507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8" name="Object 7"/>
          <p:cNvSpPr/>
          <p:nvPr/>
        </p:nvSpPr>
        <p:spPr>
          <a:xfrm>
            <a:off x="6561084" y="3198901"/>
            <a:ext cx="5056511" cy="2785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6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sqlite3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6284928" y="4003703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10" name="Object 9"/>
          <p:cNvSpPr/>
          <p:nvPr/>
        </p:nvSpPr>
        <p:spPr>
          <a:xfrm>
            <a:off x="6561084" y="3911981"/>
            <a:ext cx="5056511" cy="2785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6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sys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02EBFA3FB68D47BF7AE4A232B369E6" ma:contentTypeVersion="2" ma:contentTypeDescription="Create a new document." ma:contentTypeScope="" ma:versionID="a220dace5232d073b9c4f309719690c6">
  <xsd:schema xmlns:xsd="http://www.w3.org/2001/XMLSchema" xmlns:xs="http://www.w3.org/2001/XMLSchema" xmlns:p="http://schemas.microsoft.com/office/2006/metadata/properties" xmlns:ns3="ad95be90-41d9-43d5-9b31-78d3d2123332" targetNamespace="http://schemas.microsoft.com/office/2006/metadata/properties" ma:root="true" ma:fieldsID="303138961c017eb7445b63328894dfad" ns3:_="">
    <xsd:import namespace="ad95be90-41d9-43d5-9b31-78d3d212333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95be90-41d9-43d5-9b31-78d3d212333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9D28264-2DAE-4681-B999-11BE92563E72}">
  <ds:schemaRefs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ad95be90-41d9-43d5-9b31-78d3d2123332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DB8D5E7-8466-4765-9521-79F74456032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4D56C15-A396-4931-9F03-D3C558534B9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d95be90-41d9-43d5-9b31-78d3d21233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613</TotalTime>
  <Words>307</Words>
  <Application>Microsoft Office PowerPoint</Application>
  <PresentationFormat>Широкоэкранный</PresentationFormat>
  <Paragraphs>46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Roboto</vt:lpstr>
      <vt:lpstr>Roboto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Maznin, Andrew</cp:lastModifiedBy>
  <cp:revision>6</cp:revision>
  <dcterms:created xsi:type="dcterms:W3CDTF">2020-11-13T18:47:27Z</dcterms:created>
  <dcterms:modified xsi:type="dcterms:W3CDTF">2020-11-14T11:42:07Z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0x010100E002EBFA3FB68D47BF7AE4A232B369E6</vt:lpwstr>
  </property>
</Properties>
</file>